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sldIdLst>
    <p:sldId id="256" r:id="rId2"/>
    <p:sldId id="257" r:id="rId3"/>
    <p:sldId id="260" r:id="rId4"/>
    <p:sldId id="320" r:id="rId5"/>
    <p:sldId id="678" r:id="rId6"/>
    <p:sldId id="668" r:id="rId7"/>
    <p:sldId id="669" r:id="rId8"/>
    <p:sldId id="670" r:id="rId9"/>
    <p:sldId id="671" r:id="rId10"/>
    <p:sldId id="672" r:id="rId11"/>
    <p:sldId id="673" r:id="rId12"/>
    <p:sldId id="674" r:id="rId13"/>
    <p:sldId id="675" r:id="rId14"/>
    <p:sldId id="676" r:id="rId15"/>
    <p:sldId id="677" r:id="rId16"/>
    <p:sldId id="693" r:id="rId17"/>
    <p:sldId id="694" r:id="rId18"/>
    <p:sldId id="695" r:id="rId19"/>
    <p:sldId id="696" r:id="rId20"/>
    <p:sldId id="697" r:id="rId21"/>
    <p:sldId id="698" r:id="rId22"/>
    <p:sldId id="688" r:id="rId23"/>
    <p:sldId id="699" r:id="rId24"/>
    <p:sldId id="700" r:id="rId25"/>
    <p:sldId id="689" r:id="rId26"/>
    <p:sldId id="690" r:id="rId27"/>
    <p:sldId id="691" r:id="rId28"/>
    <p:sldId id="692" r:id="rId29"/>
    <p:sldId id="368" r:id="rId30"/>
    <p:sldId id="298" r:id="rId31"/>
    <p:sldId id="297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108" d="100"/>
          <a:sy n="108" d="100"/>
        </p:scale>
        <p:origin x="132" y="4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328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5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2400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11 - Monday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fread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10160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fread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function allows you to read binary data from a file and drop it directly into memory</a:t>
            </a:r>
          </a:p>
          <a:p>
            <a:r>
              <a:rPr lang="en-US" dirty="0"/>
              <a:t>It takes</a:t>
            </a:r>
          </a:p>
          <a:p>
            <a:pPr lvl="1"/>
            <a:r>
              <a:rPr lang="en-US" dirty="0"/>
              <a:t>A pointer to the memory you want to fill</a:t>
            </a:r>
          </a:p>
          <a:p>
            <a:pPr lvl="1"/>
            <a:r>
              <a:rPr lang="en-US" dirty="0"/>
              <a:t>The size of each element</a:t>
            </a:r>
          </a:p>
          <a:p>
            <a:pPr lvl="1"/>
            <a:r>
              <a:rPr lang="en-US" dirty="0"/>
              <a:t>The number of elements</a:t>
            </a:r>
          </a:p>
          <a:p>
            <a:pPr lvl="1"/>
            <a:r>
              <a:rPr lang="en-US" dirty="0"/>
              <a:t>The file pointer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4876801"/>
            <a:ext cx="10972800" cy="1676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data[100];</a:t>
            </a:r>
          </a:p>
          <a:p>
            <a:pPr marL="118872" indent="0"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FILE* file =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"input.dat"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rb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118872" indent="0">
              <a:buNone/>
            </a:pP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fread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(data,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), 100, file);</a:t>
            </a:r>
          </a:p>
          <a:p>
            <a:pPr marL="118872" indent="0">
              <a:buNone/>
            </a:pP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(file); </a:t>
            </a:r>
          </a:p>
        </p:txBody>
      </p:sp>
    </p:spTree>
    <p:extLst>
      <p:ext uri="{BB962C8B-B14F-4D97-AF65-F5344CB8AC3E}">
        <p14:creationId xmlns:p14="http://schemas.microsoft.com/office/powerpoint/2010/main" val="2587098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fwrite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33960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fwrite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function allows for binary writing</a:t>
            </a:r>
          </a:p>
          <a:p>
            <a:r>
              <a:rPr lang="en-US" dirty="0"/>
              <a:t>It can drop an arbitrarily large chunk of data into memory at once</a:t>
            </a:r>
          </a:p>
          <a:p>
            <a:r>
              <a:rPr lang="en-US" dirty="0"/>
              <a:t>It takes</a:t>
            </a:r>
          </a:p>
          <a:p>
            <a:pPr lvl="1"/>
            <a:r>
              <a:rPr lang="en-US" dirty="0"/>
              <a:t>A pointer to the memory you want to write</a:t>
            </a:r>
          </a:p>
          <a:p>
            <a:pPr lvl="1"/>
            <a:r>
              <a:rPr lang="en-US" dirty="0"/>
              <a:t>The size of each element</a:t>
            </a:r>
          </a:p>
          <a:p>
            <a:pPr lvl="1"/>
            <a:r>
              <a:rPr lang="en-US" dirty="0"/>
              <a:t>The number of elements</a:t>
            </a:r>
          </a:p>
          <a:p>
            <a:pPr lvl="1"/>
            <a:r>
              <a:rPr lang="en-US" dirty="0"/>
              <a:t>The file pointer</a:t>
            </a:r>
          </a:p>
          <a:p>
            <a:endParaRPr lang="en-US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4114800"/>
            <a:ext cx="10972800" cy="2438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short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values[50];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FILE* file = NULL;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//fill values with data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 = 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"output.dat"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wb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118872" indent="0">
              <a:buNone/>
            </a:pP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fwrite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(values, </a:t>
            </a: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short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), 50, file);</a:t>
            </a:r>
          </a:p>
          <a:p>
            <a:pPr marL="118872" indent="0">
              <a:buNone/>
            </a:pP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(file); </a:t>
            </a:r>
          </a:p>
        </p:txBody>
      </p:sp>
    </p:spTree>
    <p:extLst>
      <p:ext uri="{BB962C8B-B14F-4D97-AF65-F5344CB8AC3E}">
        <p14:creationId xmlns:p14="http://schemas.microsoft.com/office/powerpoint/2010/main" val="233103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Binary files can be treated almost like a big chunk of memory</a:t>
            </a:r>
          </a:p>
          <a:p>
            <a:r>
              <a:rPr lang="en-US" dirty="0"/>
              <a:t>It is useful to move the location of reading or writing inside the file</a:t>
            </a:r>
          </a:p>
          <a:p>
            <a:pPr lvl="1"/>
            <a:r>
              <a:rPr lang="en-US" dirty="0"/>
              <a:t>Some file formats have header information that says where in the file you need to jump to for data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fseek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lets you do this</a:t>
            </a:r>
          </a:p>
          <a:p>
            <a:r>
              <a:rPr lang="en-US" dirty="0"/>
              <a:t>Seeking in text files is possible but much less common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272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fseek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79680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fseek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function takes</a:t>
            </a:r>
          </a:p>
          <a:p>
            <a:pPr lvl="1"/>
            <a:r>
              <a:rPr lang="en-US" dirty="0"/>
              <a:t>The file pointer</a:t>
            </a:r>
          </a:p>
          <a:p>
            <a:pPr lvl="1"/>
            <a:r>
              <a:rPr lang="en-US" dirty="0"/>
              <a:t>The offset to move the stream pointer (positive or negative)</a:t>
            </a:r>
          </a:p>
          <a:p>
            <a:pPr lvl="1"/>
            <a:r>
              <a:rPr lang="en-US" dirty="0"/>
              <a:t>The location the offset is relative to</a:t>
            </a:r>
          </a:p>
          <a:p>
            <a:r>
              <a:rPr lang="en-US" dirty="0"/>
              <a:t>Legal locations are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SEEK_SET</a:t>
            </a:r>
            <a:r>
              <a:rPr lang="en-US" dirty="0"/>
              <a:t>	From the beginning of the file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SEEK_CUR</a:t>
            </a:r>
            <a:r>
              <a:rPr lang="en-US" dirty="0"/>
              <a:t>	From the current location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SEEK_END</a:t>
            </a:r>
            <a:r>
              <a:rPr lang="en-US" dirty="0"/>
              <a:t>	From the end of the file (not always supported)</a:t>
            </a:r>
          </a:p>
          <a:p>
            <a:endParaRPr lang="en-US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4572000"/>
            <a:ext cx="10972800" cy="1981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FILE* file =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"input.dat"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rb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118872" indent="0">
              <a:buNone/>
            </a:pP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offset;</a:t>
            </a:r>
          </a:p>
          <a:p>
            <a:pPr marL="118872" indent="0">
              <a:buNone/>
            </a:pP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fread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offset,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),1,file);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//get offset</a:t>
            </a:r>
          </a:p>
          <a:p>
            <a:pPr marL="118872" indent="0">
              <a:buNone/>
            </a:pP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fseek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(file, offset, SEEK_SET);</a:t>
            </a:r>
          </a:p>
        </p:txBody>
      </p:sp>
    </p:spTree>
    <p:extLst>
      <p:ext uri="{BB962C8B-B14F-4D97-AF65-F5344CB8AC3E}">
        <p14:creationId xmlns:p14="http://schemas.microsoft.com/office/powerpoint/2010/main" val="936442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program that prompts the user for an integer </a:t>
            </a:r>
            <a:r>
              <a:rPr lang="en-US" b="1" i="1" dirty="0"/>
              <a:t>n</a:t>
            </a:r>
            <a:r>
              <a:rPr lang="en-US" dirty="0"/>
              <a:t> and a file name</a:t>
            </a:r>
          </a:p>
          <a:p>
            <a:r>
              <a:rPr lang="en-US" dirty="0"/>
              <a:t>Open the file for writing in binary</a:t>
            </a:r>
          </a:p>
          <a:p>
            <a:r>
              <a:rPr lang="en-US" dirty="0"/>
              <a:t>Write the value </a:t>
            </a:r>
            <a:r>
              <a:rPr lang="en-US" b="1" i="1" dirty="0"/>
              <a:t>n</a:t>
            </a:r>
            <a:r>
              <a:rPr lang="en-US" dirty="0"/>
              <a:t> in binary</a:t>
            </a:r>
          </a:p>
          <a:p>
            <a:r>
              <a:rPr lang="en-US" dirty="0"/>
              <a:t>Then, write the </a:t>
            </a:r>
            <a:r>
              <a:rPr lang="en-US" b="1" i="1" dirty="0"/>
              <a:t>n</a:t>
            </a:r>
            <a:r>
              <a:rPr lang="en-US" dirty="0"/>
              <a:t> random numbers in binary</a:t>
            </a:r>
          </a:p>
          <a:p>
            <a:r>
              <a:rPr lang="en-US" dirty="0"/>
              <a:t>Close the file</a:t>
            </a:r>
          </a:p>
        </p:txBody>
      </p:sp>
    </p:spTree>
    <p:extLst>
      <p:ext uri="{BB962C8B-B14F-4D97-AF65-F5344CB8AC3E}">
        <p14:creationId xmlns:p14="http://schemas.microsoft.com/office/powerpoint/2010/main" val="197797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program that reads the file generated in the previous example and finds the average of the numbers</a:t>
            </a:r>
          </a:p>
          <a:p>
            <a:r>
              <a:rPr lang="en-US" dirty="0"/>
              <a:t>Open the file for reading</a:t>
            </a:r>
          </a:p>
          <a:p>
            <a:r>
              <a:rPr lang="en-US" dirty="0"/>
              <a:t>Read the value </a:t>
            </a:r>
            <a:r>
              <a:rPr lang="en-US" b="1" i="1" dirty="0"/>
              <a:t>n</a:t>
            </a:r>
            <a:r>
              <a:rPr lang="en-US" dirty="0"/>
              <a:t> in binary so you know how many numbers to read</a:t>
            </a:r>
          </a:p>
          <a:p>
            <a:r>
              <a:rPr lang="en-US" dirty="0"/>
              <a:t>Read the </a:t>
            </a:r>
            <a:r>
              <a:rPr lang="en-US" b="1" i="1" dirty="0"/>
              <a:t>n</a:t>
            </a:r>
            <a:r>
              <a:rPr lang="en-US" dirty="0"/>
              <a:t> random numbers in binary</a:t>
            </a:r>
          </a:p>
          <a:p>
            <a:r>
              <a:rPr lang="en-US" dirty="0"/>
              <a:t>Compute the average and print it out</a:t>
            </a:r>
          </a:p>
          <a:p>
            <a:r>
              <a:rPr lang="en-US" dirty="0"/>
              <a:t>Close the file</a:t>
            </a:r>
          </a:p>
        </p:txBody>
      </p:sp>
    </p:spTree>
    <p:extLst>
      <p:ext uri="{BB962C8B-B14F-4D97-AF65-F5344CB8AC3E}">
        <p14:creationId xmlns:p14="http://schemas.microsoft.com/office/powerpoint/2010/main" val="76676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 Level File I/O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48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 level I/O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You just learned how to read and write files</a:t>
            </a:r>
          </a:p>
          <a:p>
            <a:pPr lvl="1"/>
            <a:r>
              <a:rPr lang="en-US" dirty="0"/>
              <a:t>Why are we going to do it again?</a:t>
            </a:r>
          </a:p>
          <a:p>
            <a:r>
              <a:rPr lang="en-US" dirty="0"/>
              <a:t>There's a set of Unix/Linux system commands that do the same thing</a:t>
            </a:r>
          </a:p>
          <a:p>
            <a:r>
              <a:rPr lang="en-US" dirty="0"/>
              <a:t>Most of the higher level calls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, and even trusty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) are built on top of these low level I/O commands</a:t>
            </a:r>
          </a:p>
          <a:p>
            <a:r>
              <a:rPr lang="en-US" dirty="0"/>
              <a:t>These give you direct access to the file system (including pipes)</a:t>
            </a:r>
          </a:p>
          <a:p>
            <a:r>
              <a:rPr lang="en-US" dirty="0"/>
              <a:t>They can be more efficient</a:t>
            </a:r>
          </a:p>
          <a:p>
            <a:r>
              <a:rPr lang="en-US" dirty="0"/>
              <a:t>You'll use the low-level file style for networking</a:t>
            </a:r>
          </a:p>
          <a:p>
            <a:r>
              <a:rPr lang="en-US" dirty="0"/>
              <a:t>All low level I/O is binary</a:t>
            </a:r>
          </a:p>
        </p:txBody>
      </p:sp>
    </p:spTree>
    <p:extLst>
      <p:ext uri="{BB962C8B-B14F-4D97-AF65-F5344CB8AC3E}">
        <p14:creationId xmlns:p14="http://schemas.microsoft.com/office/powerpoint/2010/main" val="1480662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use low level I/O functions, include headers as follows: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fcntl.h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#include &lt;sys/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types.h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#include &lt;sys/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stat.h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unistd.h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/>
              <a:t>You won't need all of these for every program, but you might as well throw them all in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962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descriptors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4920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High level file I/O uses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FILE*</a:t>
            </a:r>
            <a:r>
              <a:rPr lang="en-US" dirty="0"/>
              <a:t> variable for referring to a file</a:t>
            </a:r>
          </a:p>
          <a:p>
            <a:r>
              <a:rPr lang="en-US" dirty="0"/>
              <a:t>Low level I/O uses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 value called a </a:t>
            </a:r>
            <a:r>
              <a:rPr lang="en-US" b="1" dirty="0"/>
              <a:t>file descriptor</a:t>
            </a:r>
          </a:p>
          <a:p>
            <a:r>
              <a:rPr lang="en-US" dirty="0"/>
              <a:t>These are small, nonnegative integers</a:t>
            </a:r>
          </a:p>
          <a:p>
            <a:r>
              <a:rPr lang="en-US" dirty="0"/>
              <a:t>Each process has its own set of file descriptors</a:t>
            </a:r>
          </a:p>
          <a:p>
            <a:r>
              <a:rPr lang="en-US" dirty="0"/>
              <a:t>Even the standard I/O streams have descriptors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188017" y="4495800"/>
          <a:ext cx="581596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6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8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Stream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Descriptor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Defined</a:t>
                      </a:r>
                      <a:r>
                        <a:rPr lang="en-US" sz="2400" baseline="0" dirty="0"/>
                        <a:t> Constant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latin typeface="Courier New" pitchFamily="49" charset="0"/>
                          <a:cs typeface="Courier New" pitchFamily="49" charset="0"/>
                        </a:rPr>
                        <a:t>stdin</a:t>
                      </a:r>
                      <a:endParaRPr lang="en-US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STDIN_FILENO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latin typeface="Courier New" pitchFamily="49" charset="0"/>
                          <a:cs typeface="Courier New" pitchFamily="49" charset="0"/>
                        </a:rPr>
                        <a:t>stdout</a:t>
                      </a:r>
                      <a:endParaRPr lang="en-US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STDOUT_FILENO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latin typeface="Courier New" pitchFamily="49" charset="0"/>
                          <a:cs typeface="Courier New" pitchFamily="49" charset="0"/>
                        </a:rPr>
                        <a:t>stderr</a:t>
                      </a:r>
                      <a:endParaRPr lang="en-US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STDERR_FILENO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791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Exam 2 Post Mortem</a:t>
            </a:r>
          </a:p>
          <a:p>
            <a:r>
              <a:rPr lang="en-US" dirty="0"/>
              <a:t>Users and groups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open()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177808"/>
          </a:xfrm>
        </p:spPr>
        <p:txBody>
          <a:bodyPr>
            <a:normAutofit/>
          </a:bodyPr>
          <a:lstStyle/>
          <a:p>
            <a:r>
              <a:rPr lang="en-US" dirty="0"/>
              <a:t>To open a file for reading or writing, use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open()</a:t>
            </a:r>
            <a:r>
              <a:rPr lang="en-US" dirty="0"/>
              <a:t> function</a:t>
            </a:r>
          </a:p>
          <a:p>
            <a:pPr lvl="1"/>
            <a:r>
              <a:rPr lang="en-US" dirty="0"/>
              <a:t>There used to be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creat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function that was used to create new files, but it's now obsolete</a:t>
            </a:r>
          </a:p>
          <a:p>
            <a:r>
              <a:rPr lang="en-US" dirty="0"/>
              <a:t>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open()</a:t>
            </a:r>
            <a:r>
              <a:rPr lang="en-US" dirty="0"/>
              <a:t> function takes the file name,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 for mode, and an (optional)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 for permissions</a:t>
            </a:r>
          </a:p>
          <a:p>
            <a:r>
              <a:rPr lang="en-US" dirty="0"/>
              <a:t>It returns a file descriptor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5257800"/>
            <a:ext cx="109728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fd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open(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"input.dat"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O_RDONLY);</a:t>
            </a:r>
          </a:p>
        </p:txBody>
      </p:sp>
    </p:spTree>
    <p:extLst>
      <p:ext uri="{BB962C8B-B14F-4D97-AF65-F5344CB8AC3E}">
        <p14:creationId xmlns:p14="http://schemas.microsoft.com/office/powerpoint/2010/main" val="261628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93980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main modes are</a:t>
            </a:r>
          </a:p>
          <a:p>
            <a:pPr lvl="1"/>
            <a:r>
              <a:rPr lang="en-US" sz="2400" b="1" dirty="0">
                <a:latin typeface="Courier New" pitchFamily="49" charset="0"/>
                <a:cs typeface="Courier New" pitchFamily="49" charset="0"/>
              </a:rPr>
              <a:t>O_RDONLY</a:t>
            </a:r>
            <a:r>
              <a:rPr lang="en-US" sz="2400" dirty="0"/>
              <a:t>		</a:t>
            </a:r>
            <a:r>
              <a:rPr lang="en-US" dirty="0"/>
              <a:t>Open the file for reading only</a:t>
            </a:r>
          </a:p>
          <a:p>
            <a:pPr lvl="1"/>
            <a:r>
              <a:rPr lang="en-US" sz="2400" b="1" dirty="0">
                <a:latin typeface="Courier New" pitchFamily="49" charset="0"/>
                <a:cs typeface="Courier New" pitchFamily="49" charset="0"/>
              </a:rPr>
              <a:t>O_WRONLY</a:t>
            </a:r>
            <a:r>
              <a:rPr lang="en-US" sz="2400" dirty="0"/>
              <a:t>		</a:t>
            </a:r>
            <a:r>
              <a:rPr lang="en-US" dirty="0"/>
              <a:t>Open the file for writing only</a:t>
            </a:r>
          </a:p>
          <a:p>
            <a:pPr lvl="1"/>
            <a:r>
              <a:rPr lang="en-US" sz="2400" b="1" dirty="0">
                <a:latin typeface="Courier New" pitchFamily="49" charset="0"/>
                <a:cs typeface="Courier New" pitchFamily="49" charset="0"/>
              </a:rPr>
              <a:t>O_RDWR	</a:t>
            </a:r>
            <a:r>
              <a:rPr lang="en-US" sz="2400" dirty="0"/>
              <a:t>	</a:t>
            </a:r>
            <a:r>
              <a:rPr lang="en-US" dirty="0"/>
              <a:t>Open the file for both</a:t>
            </a:r>
          </a:p>
          <a:p>
            <a:r>
              <a:rPr lang="en-US" dirty="0"/>
              <a:t>There are many other optional flags that can be combined with the main modes</a:t>
            </a:r>
          </a:p>
          <a:p>
            <a:r>
              <a:rPr lang="en-US" dirty="0"/>
              <a:t>A few are</a:t>
            </a:r>
          </a:p>
          <a:p>
            <a:pPr lvl="1"/>
            <a:r>
              <a:rPr lang="en-US" sz="2400" b="1" dirty="0">
                <a:latin typeface="Courier New" pitchFamily="49" charset="0"/>
                <a:cs typeface="Courier New" pitchFamily="49" charset="0"/>
              </a:rPr>
              <a:t>O_CREAT</a:t>
            </a:r>
            <a:r>
              <a:rPr lang="en-US" dirty="0"/>
              <a:t>		Create file if it doesn’t already exist</a:t>
            </a:r>
          </a:p>
          <a:p>
            <a:pPr lvl="1"/>
            <a:r>
              <a:rPr lang="en-US" sz="2400" b="1" dirty="0">
                <a:latin typeface="Courier New" pitchFamily="49" charset="0"/>
                <a:cs typeface="Courier New" pitchFamily="49" charset="0"/>
              </a:rPr>
              <a:t>O_DIRECTORY</a:t>
            </a:r>
            <a:r>
              <a:rPr lang="en-US" dirty="0"/>
              <a:t>	Fail if pathname is not a directory</a:t>
            </a:r>
          </a:p>
          <a:p>
            <a:pPr lvl="1"/>
            <a:r>
              <a:rPr lang="en-US" sz="2400" b="1" dirty="0">
                <a:latin typeface="Courier New" pitchFamily="49" charset="0"/>
                <a:cs typeface="Courier New" pitchFamily="49" charset="0"/>
              </a:rPr>
              <a:t>O_TRUNC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		Truncate existing file to zero length</a:t>
            </a:r>
          </a:p>
          <a:p>
            <a:pPr lvl="1"/>
            <a:r>
              <a:rPr lang="en-US" sz="2400" b="1" dirty="0">
                <a:latin typeface="Courier New" pitchFamily="49" charset="0"/>
                <a:cs typeface="Courier New" pitchFamily="49" charset="0"/>
              </a:rPr>
              <a:t>O_APPEND</a:t>
            </a:r>
            <a:r>
              <a:rPr lang="en-US" dirty="0"/>
              <a:t>		Writes are always to the end of the file</a:t>
            </a:r>
          </a:p>
          <a:p>
            <a:r>
              <a:rPr lang="en-US" dirty="0"/>
              <a:t>These flags can be combined with the main modes (and each other) using bitwise OR</a:t>
            </a:r>
          </a:p>
          <a:p>
            <a:endParaRPr lang="en-US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5334000"/>
            <a:ext cx="10820400" cy="762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fd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open(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"output.dat"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O_WRONLY | O_CREAT | O_APPEND );</a:t>
            </a:r>
          </a:p>
        </p:txBody>
      </p:sp>
    </p:spTree>
    <p:extLst>
      <p:ext uri="{BB962C8B-B14F-4D97-AF65-F5344CB8AC3E}">
        <p14:creationId xmlns:p14="http://schemas.microsoft.com/office/powerpoint/2010/main" val="4256949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Permissions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01600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Because this is Linux, we can also specify the permissions for a file we create</a:t>
            </a:r>
          </a:p>
          <a:p>
            <a:r>
              <a:rPr lang="en-US" dirty="0"/>
              <a:t>The last value passed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open()</a:t>
            </a:r>
            <a:r>
              <a:rPr lang="en-US" dirty="0"/>
              <a:t> can be any of the following permission flags  bitwise </a:t>
            </a:r>
            <a:r>
              <a:rPr lang="en-US" dirty="0" err="1"/>
              <a:t>ORed</a:t>
            </a:r>
            <a:r>
              <a:rPr lang="en-US" dirty="0"/>
              <a:t> together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S_IRUSR</a:t>
            </a:r>
            <a:r>
              <a:rPr lang="en-US" dirty="0"/>
              <a:t>		User read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S_IWUSR</a:t>
            </a:r>
            <a:r>
              <a:rPr lang="en-US" dirty="0"/>
              <a:t> 	User write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S_IXUSR</a:t>
            </a:r>
            <a:r>
              <a:rPr lang="en-US" dirty="0"/>
              <a:t>		User execute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S_IRGRP</a:t>
            </a:r>
            <a:r>
              <a:rPr lang="en-US" dirty="0"/>
              <a:t> 	Group read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S_IWGRP</a:t>
            </a:r>
            <a:r>
              <a:rPr lang="en-US" dirty="0"/>
              <a:t>		Group write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S_IXGRP</a:t>
            </a:r>
            <a:r>
              <a:rPr lang="en-US" dirty="0"/>
              <a:t> 	Group execute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S_IROTH</a:t>
            </a:r>
            <a:r>
              <a:rPr lang="en-US" dirty="0"/>
              <a:t>		Other read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S_IWOTH</a:t>
            </a:r>
            <a:r>
              <a:rPr lang="en-US" dirty="0"/>
              <a:t>		Other write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S_IXOTH</a:t>
            </a:r>
            <a:r>
              <a:rPr lang="en-US" dirty="0"/>
              <a:t> 	Other execute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5562600"/>
            <a:ext cx="10972800" cy="990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fd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open(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"output.dat"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O_WRONLY | O_CREAT | O_APPEND, S_IRUSR | S_IRGRP );</a:t>
            </a:r>
          </a:p>
        </p:txBody>
      </p:sp>
    </p:spTree>
    <p:extLst>
      <p:ext uri="{BB962C8B-B14F-4D97-AF65-F5344CB8AC3E}">
        <p14:creationId xmlns:p14="http://schemas.microsoft.com/office/powerpoint/2010/main" val="32409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9BAA3-11C3-47F4-99A8-8B325B21A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alternative for permissions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69C85-CF9D-444A-AE6C-F23B01252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constants on the previous slides are a perfectly good way to specify permissions</a:t>
            </a:r>
          </a:p>
          <a:p>
            <a:r>
              <a:rPr lang="en-US" dirty="0"/>
              <a:t>They're (sort of) readable</a:t>
            </a:r>
          </a:p>
          <a:p>
            <a:r>
              <a:rPr lang="en-US" dirty="0"/>
              <a:t>Another way is by using octal</a:t>
            </a:r>
          </a:p>
          <a:p>
            <a:r>
              <a:rPr lang="en-US" dirty="0"/>
              <a:t>First, use a single bit for the permissions for read, write, and execute for each of the roles user, group, and others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Then, convert the binary into octal</a:t>
            </a:r>
          </a:p>
          <a:p>
            <a:r>
              <a:rPr lang="en-US" dirty="0"/>
              <a:t>Each group of three permissions is a single octal digit:</a:t>
            </a:r>
          </a:p>
          <a:p>
            <a:pPr lvl="1"/>
            <a:r>
              <a:rPr lang="en-US" dirty="0"/>
              <a:t>111 = 7, 101 = 5, 100 = 4, yielding 0754 in octal</a:t>
            </a:r>
          </a:p>
          <a:p>
            <a:pPr lvl="1"/>
            <a:r>
              <a:rPr lang="en-US" dirty="0"/>
              <a:t>Remember that octal literals in C (and Java) start with zero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6670887-9AD1-4A69-994F-425BA6F603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662091"/>
              </p:ext>
            </p:extLst>
          </p:nvPr>
        </p:nvGraphicFramePr>
        <p:xfrm>
          <a:off x="1485898" y="3429000"/>
          <a:ext cx="9220203" cy="11887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24467">
                  <a:extLst>
                    <a:ext uri="{9D8B030D-6E8A-4147-A177-3AD203B41FA5}">
                      <a16:colId xmlns:a16="http://schemas.microsoft.com/office/drawing/2014/main" val="1774471892"/>
                    </a:ext>
                  </a:extLst>
                </a:gridCol>
                <a:gridCol w="1024467">
                  <a:extLst>
                    <a:ext uri="{9D8B030D-6E8A-4147-A177-3AD203B41FA5}">
                      <a16:colId xmlns:a16="http://schemas.microsoft.com/office/drawing/2014/main" val="4032479956"/>
                    </a:ext>
                  </a:extLst>
                </a:gridCol>
                <a:gridCol w="1024467">
                  <a:extLst>
                    <a:ext uri="{9D8B030D-6E8A-4147-A177-3AD203B41FA5}">
                      <a16:colId xmlns:a16="http://schemas.microsoft.com/office/drawing/2014/main" val="3158530955"/>
                    </a:ext>
                  </a:extLst>
                </a:gridCol>
                <a:gridCol w="1024467">
                  <a:extLst>
                    <a:ext uri="{9D8B030D-6E8A-4147-A177-3AD203B41FA5}">
                      <a16:colId xmlns:a16="http://schemas.microsoft.com/office/drawing/2014/main" val="1397585457"/>
                    </a:ext>
                  </a:extLst>
                </a:gridCol>
                <a:gridCol w="1024467">
                  <a:extLst>
                    <a:ext uri="{9D8B030D-6E8A-4147-A177-3AD203B41FA5}">
                      <a16:colId xmlns:a16="http://schemas.microsoft.com/office/drawing/2014/main" val="1416719068"/>
                    </a:ext>
                  </a:extLst>
                </a:gridCol>
                <a:gridCol w="1024467">
                  <a:extLst>
                    <a:ext uri="{9D8B030D-6E8A-4147-A177-3AD203B41FA5}">
                      <a16:colId xmlns:a16="http://schemas.microsoft.com/office/drawing/2014/main" val="1785981240"/>
                    </a:ext>
                  </a:extLst>
                </a:gridCol>
                <a:gridCol w="1024467">
                  <a:extLst>
                    <a:ext uri="{9D8B030D-6E8A-4147-A177-3AD203B41FA5}">
                      <a16:colId xmlns:a16="http://schemas.microsoft.com/office/drawing/2014/main" val="2759089845"/>
                    </a:ext>
                  </a:extLst>
                </a:gridCol>
                <a:gridCol w="1024467">
                  <a:extLst>
                    <a:ext uri="{9D8B030D-6E8A-4147-A177-3AD203B41FA5}">
                      <a16:colId xmlns:a16="http://schemas.microsoft.com/office/drawing/2014/main" val="4001862950"/>
                    </a:ext>
                  </a:extLst>
                </a:gridCol>
                <a:gridCol w="1024467">
                  <a:extLst>
                    <a:ext uri="{9D8B030D-6E8A-4147-A177-3AD203B41FA5}">
                      <a16:colId xmlns:a16="http://schemas.microsoft.com/office/drawing/2014/main" val="16439982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0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0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568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Read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Write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Execute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Read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Write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Execute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Read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Write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Execute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38655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User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Group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Others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0593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94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82CA9-D297-42C3-9D56-67012BD72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Permission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5AFD1-48D1-40CA-8ACB-E9A1CEBAD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Convert the following permissions into an octal number:</a:t>
            </a:r>
          </a:p>
          <a:p>
            <a:pPr lvl="1"/>
            <a:r>
              <a:rPr lang="en-US" dirty="0"/>
              <a:t>User: Read and write</a:t>
            </a:r>
          </a:p>
          <a:p>
            <a:pPr lvl="1"/>
            <a:r>
              <a:rPr lang="en-US" dirty="0"/>
              <a:t>Group: Read</a:t>
            </a:r>
          </a:p>
          <a:p>
            <a:pPr lvl="1"/>
            <a:r>
              <a:rPr lang="en-US" dirty="0"/>
              <a:t>Others: Execute</a:t>
            </a:r>
          </a:p>
          <a:p>
            <a:endParaRPr lang="en-US" dirty="0"/>
          </a:p>
          <a:p>
            <a:r>
              <a:rPr lang="en-US" dirty="0"/>
              <a:t>Convert the octal value 0742 into permissions</a:t>
            </a:r>
          </a:p>
        </p:txBody>
      </p:sp>
    </p:spTree>
    <p:extLst>
      <p:ext uri="{BB962C8B-B14F-4D97-AF65-F5344CB8AC3E}">
        <p14:creationId xmlns:p14="http://schemas.microsoft.com/office/powerpoint/2010/main" val="302441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read()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87300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Opening the file is actually the hardest part</a:t>
            </a:r>
          </a:p>
          <a:p>
            <a:r>
              <a:rPr lang="en-US" dirty="0"/>
              <a:t>Reading is straightforward with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read()</a:t>
            </a:r>
            <a:r>
              <a:rPr lang="en-US" dirty="0"/>
              <a:t> function</a:t>
            </a:r>
          </a:p>
          <a:p>
            <a:r>
              <a:rPr lang="en-US" dirty="0"/>
              <a:t>Its arguments are</a:t>
            </a:r>
          </a:p>
          <a:p>
            <a:pPr lvl="1"/>
            <a:r>
              <a:rPr lang="en-US" dirty="0"/>
              <a:t>The file descriptor</a:t>
            </a:r>
          </a:p>
          <a:p>
            <a:pPr lvl="1"/>
            <a:r>
              <a:rPr lang="en-US" dirty="0"/>
              <a:t>A pointer to the memory to read into</a:t>
            </a:r>
          </a:p>
          <a:p>
            <a:pPr lvl="1"/>
            <a:r>
              <a:rPr lang="en-US" dirty="0"/>
              <a:t>The number of bytes to read</a:t>
            </a:r>
          </a:p>
          <a:p>
            <a:r>
              <a:rPr lang="en-US" dirty="0"/>
              <a:t>Its return value is the number of bytes successfully read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4648201"/>
            <a:ext cx="10972800" cy="1904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fd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open(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"input.dat"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O_RDONLY);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buffer[100];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read( 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fd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buffer, </a:t>
            </a: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)*100 );</a:t>
            </a:r>
          </a:p>
        </p:txBody>
      </p:sp>
    </p:spTree>
    <p:extLst>
      <p:ext uri="{BB962C8B-B14F-4D97-AF65-F5344CB8AC3E}">
        <p14:creationId xmlns:p14="http://schemas.microsoft.com/office/powerpoint/2010/main" val="685157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write()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49200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Writing to a file is almost the same as reading</a:t>
            </a:r>
          </a:p>
          <a:p>
            <a:r>
              <a:rPr lang="en-US" dirty="0"/>
              <a:t>Arguments to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write()</a:t>
            </a:r>
            <a:r>
              <a:rPr lang="en-US" dirty="0"/>
              <a:t> function are</a:t>
            </a:r>
          </a:p>
          <a:p>
            <a:pPr lvl="1"/>
            <a:r>
              <a:rPr lang="en-US" dirty="0"/>
              <a:t>The file descriptor</a:t>
            </a:r>
          </a:p>
          <a:p>
            <a:pPr lvl="1"/>
            <a:r>
              <a:rPr lang="en-US" dirty="0"/>
              <a:t>A pointer to the memory to write from</a:t>
            </a:r>
          </a:p>
          <a:p>
            <a:pPr lvl="1"/>
            <a:r>
              <a:rPr lang="en-US" dirty="0"/>
              <a:t>The number of bytes to write</a:t>
            </a:r>
          </a:p>
          <a:p>
            <a:r>
              <a:rPr lang="en-US" dirty="0"/>
              <a:t>Its return value is the number of bytes successfully written</a:t>
            </a:r>
          </a:p>
          <a:p>
            <a:endParaRPr lang="en-US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4343400"/>
            <a:ext cx="10972800" cy="2133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lnSpcReduction="1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fd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open(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"output.dat"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O</a:t>
            </a:r>
            <a:r>
              <a:rPr lang="en-US" sz="22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_WRONLY | 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O_CREAT, 0777);</a:t>
            </a:r>
          </a:p>
          <a:p>
            <a:pPr marL="118872" indent="0">
              <a:buNone/>
            </a:pP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buffer[100];</a:t>
            </a:r>
          </a:p>
          <a:p>
            <a:pPr marL="118872" indent="0">
              <a:buNone/>
            </a:pP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 100; 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++ )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buffer[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+ 1;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write( 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fd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buffer, </a:t>
            </a: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)*100 );</a:t>
            </a:r>
          </a:p>
        </p:txBody>
      </p:sp>
    </p:spTree>
    <p:extLst>
      <p:ext uri="{BB962C8B-B14F-4D97-AF65-F5344CB8AC3E}">
        <p14:creationId xmlns:p14="http://schemas.microsoft.com/office/powerpoint/2010/main" val="171946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close()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close a file descriptor, call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close()</a:t>
            </a:r>
            <a:r>
              <a:rPr lang="en-US" dirty="0"/>
              <a:t> function</a:t>
            </a:r>
          </a:p>
          <a:p>
            <a:r>
              <a:rPr lang="en-US" dirty="0"/>
              <a:t>Like always, it's a good idea to close files when you're done with them</a:t>
            </a:r>
          </a:p>
          <a:p>
            <a:endParaRPr lang="en-US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3505200"/>
            <a:ext cx="10972800" cy="1676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open(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"output.dat"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O_WRONLY | O_CREAT | O_TRUNC, 0644);</a:t>
            </a:r>
          </a:p>
          <a:p>
            <a:pPr marL="118872" indent="0">
              <a:buNone/>
            </a:pP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Write some stuff</a:t>
            </a:r>
          </a:p>
          <a:p>
            <a:pPr marL="118872" indent="0"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close(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);</a:t>
            </a:r>
          </a:p>
        </p:txBody>
      </p:sp>
    </p:spTree>
    <p:extLst>
      <p:ext uri="{BB962C8B-B14F-4D97-AF65-F5344CB8AC3E}">
        <p14:creationId xmlns:p14="http://schemas.microsoft.com/office/powerpoint/2010/main" val="2026748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lseek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254009"/>
          </a:xfrm>
        </p:spPr>
        <p:txBody>
          <a:bodyPr>
            <a:normAutofit/>
          </a:bodyPr>
          <a:lstStyle/>
          <a:p>
            <a:r>
              <a:rPr lang="en-US" dirty="0"/>
              <a:t>It's possible to seek with low level I/O using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lseek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function</a:t>
            </a:r>
          </a:p>
          <a:p>
            <a:r>
              <a:rPr lang="en-US" dirty="0"/>
              <a:t>Its arguments are</a:t>
            </a:r>
          </a:p>
          <a:p>
            <a:pPr lvl="1"/>
            <a:r>
              <a:rPr lang="en-US" dirty="0"/>
              <a:t>The file descriptor</a:t>
            </a:r>
          </a:p>
          <a:p>
            <a:pPr lvl="1"/>
            <a:r>
              <a:rPr lang="en-US" dirty="0"/>
              <a:t>The offset</a:t>
            </a:r>
          </a:p>
          <a:p>
            <a:pPr lvl="1"/>
            <a:r>
              <a:rPr lang="en-US" dirty="0"/>
              <a:t>Location to seek from: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SEEK_SET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SEEK_CUR</a:t>
            </a:r>
            <a:r>
              <a:rPr lang="en-US" dirty="0"/>
              <a:t>, 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SEEK_END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4953000"/>
            <a:ext cx="10972800" cy="1447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open(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"input.dat"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O_RDONLY);</a:t>
            </a:r>
          </a:p>
          <a:p>
            <a:pPr marL="118872" indent="0">
              <a:buNone/>
            </a:pP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lseek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100, SEEK_SET );</a:t>
            </a:r>
          </a:p>
        </p:txBody>
      </p:sp>
    </p:spTree>
    <p:extLst>
      <p:ext uri="{BB962C8B-B14F-4D97-AF65-F5344CB8AC3E}">
        <p14:creationId xmlns:p14="http://schemas.microsoft.com/office/powerpoint/2010/main" val="407003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28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Networking</a:t>
            </a:r>
          </a:p>
          <a:p>
            <a:r>
              <a:rPr lang="en-US" dirty="0"/>
              <a:t>Start sockets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on Project 5</a:t>
            </a:r>
          </a:p>
          <a:p>
            <a:r>
              <a:rPr lang="en-US"/>
              <a:t>Keep </a:t>
            </a:r>
            <a:r>
              <a:rPr lang="en-US" dirty="0"/>
              <a:t>reading LPI chapters 13, 14, and 15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5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53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Quotes</a:t>
            </a:r>
            <a:endParaRPr lang="en-U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09600" y="2438400"/>
            <a:ext cx="10972800" cy="2819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3600" i="1" dirty="0"/>
              <a:t>Weeks of programming can save you hours of planning. </a:t>
            </a:r>
            <a:r>
              <a:rPr lang="en-US" sz="3600" dirty="0"/>
              <a:t>	</a:t>
            </a:r>
          </a:p>
          <a:p>
            <a:pPr marL="118872" indent="0">
              <a:buNone/>
            </a:pPr>
            <a:r>
              <a:rPr lang="en-US" sz="3600" dirty="0"/>
              <a:t>	</a:t>
            </a:r>
          </a:p>
          <a:p>
            <a:pPr marL="118872" indent="0">
              <a:buNone/>
            </a:pPr>
            <a:r>
              <a:rPr lang="en-US" sz="3600" dirty="0"/>
              <a:t>	Anonymous</a:t>
            </a:r>
          </a:p>
        </p:txBody>
      </p:sp>
    </p:spTree>
    <p:extLst>
      <p:ext uri="{BB962C8B-B14F-4D97-AF65-F5344CB8AC3E}">
        <p14:creationId xmlns:p14="http://schemas.microsoft.com/office/powerpoint/2010/main" val="679520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Files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893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binary file?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Technically, </a:t>
            </a:r>
            <a:r>
              <a:rPr lang="en-US" b="1" dirty="0"/>
              <a:t>all</a:t>
            </a:r>
            <a:r>
              <a:rPr lang="en-US" dirty="0"/>
              <a:t> files are binary files</a:t>
            </a:r>
          </a:p>
          <a:p>
            <a:pPr lvl="1"/>
            <a:r>
              <a:rPr lang="en-US" dirty="0"/>
              <a:t>They all carry data stored in binary</a:t>
            </a:r>
          </a:p>
          <a:p>
            <a:r>
              <a:rPr lang="en-US" dirty="0"/>
              <a:t>But some of those binary files are called </a:t>
            </a:r>
            <a:r>
              <a:rPr lang="en-US" b="1" dirty="0"/>
              <a:t>text files</a:t>
            </a:r>
            <a:r>
              <a:rPr lang="en-US" dirty="0"/>
              <a:t> because they are filled with human readable text</a:t>
            </a:r>
          </a:p>
          <a:p>
            <a:r>
              <a:rPr lang="en-US" dirty="0"/>
              <a:t>When most people talk about binary files, they mean files with data that is only computer readable</a:t>
            </a:r>
          </a:p>
        </p:txBody>
      </p:sp>
    </p:spTree>
    <p:extLst>
      <p:ext uri="{BB962C8B-B14F-4D97-AF65-F5344CB8AC3E}">
        <p14:creationId xmlns:p14="http://schemas.microsoft.com/office/powerpoint/2010/main" val="271312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binary files?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2"/>
            <a:ext cx="6553200" cy="4625609"/>
          </a:xfrm>
        </p:spPr>
        <p:txBody>
          <a:bodyPr>
            <a:normAutofit/>
          </a:bodyPr>
          <a:lstStyle/>
          <a:p>
            <a:r>
              <a:rPr lang="en-US" dirty="0"/>
              <a:t>Wouldn't it be easier to use all human readable files?</a:t>
            </a:r>
          </a:p>
          <a:p>
            <a:r>
              <a:rPr lang="en-US" dirty="0"/>
              <a:t>Binary files can be more efficient</a:t>
            </a:r>
          </a:p>
          <a:p>
            <a:pPr lvl="1"/>
            <a:r>
              <a:rPr lang="en-US" dirty="0"/>
              <a:t>In binary, all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 values are the same size, usually 4 bytes</a:t>
            </a:r>
          </a:p>
          <a:p>
            <a:r>
              <a:rPr lang="en-US" dirty="0"/>
              <a:t>You can also load a chunk of memory (like a WAV header) into memory with one function call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7022842" y="1957711"/>
          <a:ext cx="4559558" cy="4094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3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8370">
                <a:tc>
                  <a:txBody>
                    <a:bodyPr/>
                    <a:lstStyle/>
                    <a:p>
                      <a:r>
                        <a:rPr lang="en-US" sz="2300" dirty="0"/>
                        <a:t>Integer</a:t>
                      </a:r>
                    </a:p>
                  </a:txBody>
                  <a:tcPr marL="115481" marR="115481" marT="57741" marB="57741" anchor="b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Bytes in text</a:t>
                      </a:r>
                    </a:p>
                    <a:p>
                      <a:r>
                        <a:rPr lang="en-US" sz="2300" dirty="0"/>
                        <a:t>representation</a:t>
                      </a:r>
                    </a:p>
                  </a:txBody>
                  <a:tcPr marL="115481" marR="115481" marT="57741" marB="57741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341">
                <a:tc>
                  <a:txBody>
                    <a:bodyPr/>
                    <a:lstStyle/>
                    <a:p>
                      <a:r>
                        <a:rPr lang="en-US" sz="2300" b="1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115481" marR="115481" marT="57741" marB="57741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1</a:t>
                      </a:r>
                    </a:p>
                  </a:txBody>
                  <a:tcPr marL="115481" marR="115481" marT="57741" marB="5774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341">
                <a:tc>
                  <a:txBody>
                    <a:bodyPr/>
                    <a:lstStyle/>
                    <a:p>
                      <a:r>
                        <a:rPr lang="en-US" sz="2300" b="1" dirty="0">
                          <a:latin typeface="Courier New" pitchFamily="49" charset="0"/>
                          <a:cs typeface="Courier New" pitchFamily="49" charset="0"/>
                        </a:rPr>
                        <a:t>92</a:t>
                      </a:r>
                    </a:p>
                  </a:txBody>
                  <a:tcPr marL="115481" marR="115481" marT="57741" marB="57741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2</a:t>
                      </a:r>
                    </a:p>
                  </a:txBody>
                  <a:tcPr marL="115481" marR="115481" marT="57741" marB="5774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341">
                <a:tc>
                  <a:txBody>
                    <a:bodyPr/>
                    <a:lstStyle/>
                    <a:p>
                      <a:r>
                        <a:rPr lang="en-US" sz="2300" b="1" dirty="0">
                          <a:latin typeface="Courier New" pitchFamily="49" charset="0"/>
                          <a:cs typeface="Courier New" pitchFamily="49" charset="0"/>
                        </a:rPr>
                        <a:t>789</a:t>
                      </a:r>
                    </a:p>
                  </a:txBody>
                  <a:tcPr marL="115481" marR="115481" marT="57741" marB="57741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3</a:t>
                      </a:r>
                    </a:p>
                  </a:txBody>
                  <a:tcPr marL="115481" marR="115481" marT="57741" marB="5774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341">
                <a:tc>
                  <a:txBody>
                    <a:bodyPr/>
                    <a:lstStyle/>
                    <a:p>
                      <a:r>
                        <a:rPr lang="en-US" sz="2300" b="1" dirty="0">
                          <a:latin typeface="Courier New" pitchFamily="49" charset="0"/>
                          <a:cs typeface="Courier New" pitchFamily="49" charset="0"/>
                        </a:rPr>
                        <a:t>4551</a:t>
                      </a:r>
                    </a:p>
                  </a:txBody>
                  <a:tcPr marL="115481" marR="115481" marT="57741" marB="57741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4</a:t>
                      </a:r>
                    </a:p>
                  </a:txBody>
                  <a:tcPr marL="115481" marR="115481" marT="57741" marB="5774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341">
                <a:tc>
                  <a:txBody>
                    <a:bodyPr/>
                    <a:lstStyle/>
                    <a:p>
                      <a:r>
                        <a:rPr lang="en-US" sz="2300" b="1" dirty="0">
                          <a:latin typeface="Courier New" pitchFamily="49" charset="0"/>
                          <a:cs typeface="Courier New" pitchFamily="49" charset="0"/>
                        </a:rPr>
                        <a:t>10890999</a:t>
                      </a:r>
                    </a:p>
                  </a:txBody>
                  <a:tcPr marL="115481" marR="115481" marT="57741" marB="57741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8</a:t>
                      </a:r>
                    </a:p>
                  </a:txBody>
                  <a:tcPr marL="115481" marR="115481" marT="57741" marB="5774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341">
                <a:tc>
                  <a:txBody>
                    <a:bodyPr/>
                    <a:lstStyle/>
                    <a:p>
                      <a:r>
                        <a:rPr lang="en-US" sz="2300" b="1" dirty="0">
                          <a:latin typeface="Courier New" pitchFamily="49" charset="0"/>
                          <a:cs typeface="Courier New" pitchFamily="49" charset="0"/>
                        </a:rPr>
                        <a:t>204471262</a:t>
                      </a:r>
                    </a:p>
                  </a:txBody>
                  <a:tcPr marL="115481" marR="115481" marT="57741" marB="57741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9</a:t>
                      </a:r>
                    </a:p>
                  </a:txBody>
                  <a:tcPr marL="115481" marR="115481" marT="57741" marB="5774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341">
                <a:tc>
                  <a:txBody>
                    <a:bodyPr/>
                    <a:lstStyle/>
                    <a:p>
                      <a:r>
                        <a:rPr lang="en-US" sz="2300" b="1" dirty="0">
                          <a:latin typeface="Courier New" pitchFamily="49" charset="0"/>
                          <a:cs typeface="Courier New" pitchFamily="49" charset="0"/>
                        </a:rPr>
                        <a:t>-2000000000</a:t>
                      </a:r>
                    </a:p>
                  </a:txBody>
                  <a:tcPr marL="115481" marR="115481" marT="57741" marB="57741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11</a:t>
                      </a:r>
                    </a:p>
                  </a:txBody>
                  <a:tcPr marL="115481" marR="115481" marT="57741" marB="5774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909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to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specify that a file should be opened in binary mode, append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/>
              <a:t> to the mode string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On some systems,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/>
              <a:t> has no effect</a:t>
            </a:r>
          </a:p>
          <a:p>
            <a:r>
              <a:rPr lang="en-US" dirty="0"/>
              <a:t>On others, it changes how some characters are interpreted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3124200"/>
            <a:ext cx="109728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FILE* file =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"output.dat"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wb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609600" y="3962400"/>
            <a:ext cx="109728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FILE* file =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"input.dat"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rb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75457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5943</TotalTime>
  <Words>1752</Words>
  <Application>Microsoft Office PowerPoint</Application>
  <PresentationFormat>Widescreen</PresentationFormat>
  <Paragraphs>263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2400</vt:lpstr>
      <vt:lpstr>Last time</vt:lpstr>
      <vt:lpstr>Questions?</vt:lpstr>
      <vt:lpstr>Project 5 </vt:lpstr>
      <vt:lpstr>Quotes</vt:lpstr>
      <vt:lpstr>Binary Files</vt:lpstr>
      <vt:lpstr>What is a binary file?</vt:lpstr>
      <vt:lpstr>Why use binary files?</vt:lpstr>
      <vt:lpstr>Changes to fopen()</vt:lpstr>
      <vt:lpstr>fread()</vt:lpstr>
      <vt:lpstr>fwrite()</vt:lpstr>
      <vt:lpstr>Seeking</vt:lpstr>
      <vt:lpstr>fseek()</vt:lpstr>
      <vt:lpstr>Example 1</vt:lpstr>
      <vt:lpstr>Example 2</vt:lpstr>
      <vt:lpstr>Low Level File I/O</vt:lpstr>
      <vt:lpstr>Low level I/O</vt:lpstr>
      <vt:lpstr>Includes</vt:lpstr>
      <vt:lpstr>File descriptors</vt:lpstr>
      <vt:lpstr>open()</vt:lpstr>
      <vt:lpstr>Modes</vt:lpstr>
      <vt:lpstr>Permissions</vt:lpstr>
      <vt:lpstr>An alternative for permissions</vt:lpstr>
      <vt:lpstr>Permission practice</vt:lpstr>
      <vt:lpstr>read()</vt:lpstr>
      <vt:lpstr>write()</vt:lpstr>
      <vt:lpstr>close()</vt:lpstr>
      <vt:lpstr>lseek()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745</cp:revision>
  <dcterms:created xsi:type="dcterms:W3CDTF">2009-08-24T20:26:10Z</dcterms:created>
  <dcterms:modified xsi:type="dcterms:W3CDTF">2025-03-31T14:39:19Z</dcterms:modified>
</cp:coreProperties>
</file>